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2"/>
  </p:sldMasterIdLst>
  <p:notesMasterIdLst>
    <p:notesMasterId r:id="rId14"/>
  </p:notesMasterIdLst>
  <p:handoutMasterIdLst>
    <p:handoutMasterId r:id="rId15"/>
  </p:handoutMasterIdLst>
  <p:sldIdLst>
    <p:sldId id="256" r:id="rId3"/>
    <p:sldId id="257" r:id="rId4"/>
    <p:sldId id="263" r:id="rId5"/>
    <p:sldId id="258" r:id="rId6"/>
    <p:sldId id="264" r:id="rId7"/>
    <p:sldId id="259" r:id="rId8"/>
    <p:sldId id="262" r:id="rId9"/>
    <p:sldId id="266" r:id="rId10"/>
    <p:sldId id="265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672" userDrawn="1">
          <p15:clr>
            <a:srgbClr val="A4A3A4"/>
          </p15:clr>
        </p15:guide>
        <p15:guide id="4" orient="horz" pos="168" userDrawn="1">
          <p15:clr>
            <a:srgbClr val="A4A3A4"/>
          </p15:clr>
        </p15:guide>
        <p15:guide id="5" pos="7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718" autoAdjust="0"/>
  </p:normalViewPr>
  <p:slideViewPr>
    <p:cSldViewPr snapToGrid="0">
      <p:cViewPr varScale="1">
        <p:scale>
          <a:sx n="74" d="100"/>
          <a:sy n="74" d="100"/>
        </p:scale>
        <p:origin x="576" y="78"/>
      </p:cViewPr>
      <p:guideLst>
        <p:guide orient="horz" pos="2160"/>
        <p:guide pos="3840"/>
        <p:guide pos="6672"/>
        <p:guide orient="horz" pos="168"/>
        <p:guide pos="7056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16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B84C55-34AB-4F04-8C6E-103378987567}" type="datetimeFigureOut">
              <a:rPr lang="en-US" smtClean="0"/>
              <a:t>11/19/2016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82C9A-B1C0-4AB3-B851-094A8352B5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1603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832DD9-7C6A-4C91-8CF1-0788B8213502}" type="datetimeFigureOut">
              <a:rPr lang="en-US" smtClean="0"/>
              <a:t>11/19/2016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033CE-42BD-48B0-899B-D9D2A3E08DB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559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A033CE-42BD-48B0-899B-D9D2A3E08DB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350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A033CE-42BD-48B0-899B-D9D2A3E08DB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012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DA2E-A198-42B8-A77A-6063A9DC8646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77400" y="1544812"/>
            <a:ext cx="8640064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72085" y="3337560"/>
            <a:ext cx="8640064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tx2">
                      <a:lumMod val="9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12" name="Freeform 11"/>
          <p:cNvSpPr>
            <a:spLocks/>
          </p:cNvSpPr>
          <p:nvPr userDrawn="1"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2">
              <a:lumMod val="75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3" name="Freeform 12"/>
          <p:cNvSpPr>
            <a:spLocks/>
          </p:cNvSpPr>
          <p:nvPr userDrawn="1"/>
        </p:nvSpPr>
        <p:spPr bwMode="auto">
          <a:xfrm>
            <a:off x="9753600" y="0"/>
            <a:ext cx="24384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</p:spTree>
    <p:extLst>
      <p:ext uri="{BB962C8B-B14F-4D97-AF65-F5344CB8AC3E}">
        <p14:creationId xmlns:p14="http://schemas.microsoft.com/office/powerpoint/2010/main" val="300717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467C-85F7-469C-B16D-CF41F04F5F22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14918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79436-BD82-44D9-9B6F-6D45FC4FB282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05077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hrink Picture Circle with Text">
    <p:bg>
      <p:bgPr>
        <a:gradFill rotWithShape="1">
          <a:gsLst>
            <a:gs pos="0">
              <a:srgbClr val="EBEAEA"/>
            </a:gs>
            <a:gs pos="50000">
              <a:srgbClr val="E4E3E3"/>
            </a:gs>
            <a:gs pos="100000">
              <a:srgbClr val="BCBBB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819400"/>
            <a:ext cx="12192000" cy="14097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11765"/>
                </a:srgbClr>
              </a:gs>
              <a:gs pos="100000">
                <a:srgbClr val="FFFFFF">
                  <a:alpha val="5700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87E46-8DC5-4622-A5F1-0F2844E24040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C35CA-AB78-43AA-952C-7AC9EA99644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5862914" y="2960594"/>
            <a:ext cx="5244353" cy="112731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1">
                <a:solidFill>
                  <a:srgbClr val="404040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3000" b="1" i="1">
                <a:solidFill>
                  <a:srgbClr val="404040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3000" b="1" i="1">
                <a:solidFill>
                  <a:srgbClr val="404040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3000" b="1" i="1">
                <a:solidFill>
                  <a:srgbClr val="404040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3000" b="1" i="1">
                <a:solidFill>
                  <a:srgbClr val="404040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3000" b="1" i="1">
                <a:solidFill>
                  <a:srgbClr val="404040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3000" b="1" i="1">
                <a:solidFill>
                  <a:srgbClr val="404040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3000" b="1" i="1">
                <a:solidFill>
                  <a:srgbClr val="404040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3000" b="1" i="1">
                <a:solidFill>
                  <a:srgbClr val="404040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Instructions"/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500" dirty="0" smtClean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Make it easier to</a:t>
            </a:r>
            <a:r>
              <a:rPr lang="en-US" sz="1500" baseline="0" dirty="0" smtClean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 change the text</a:t>
            </a:r>
            <a:r>
              <a:rPr lang="en-US" sz="1500" dirty="0" smtClean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: Use the Selection Pane to temporarily hide the Picture Placeholder. (Home tab, Select, Selection Pane). Click the eye icon to hide or show an object. </a:t>
            </a:r>
          </a:p>
          <a:p>
            <a:pPr>
              <a:spcBef>
                <a:spcPts val="600"/>
              </a:spcBef>
            </a:pPr>
            <a:r>
              <a:rPr lang="en-US" sz="1500" dirty="0" smtClean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To change the sample image, select the picture and delete it. Now click the Pictures icon in the placeholder to insert your own image.</a:t>
            </a:r>
          </a:p>
          <a:p>
            <a:pPr>
              <a:spcBef>
                <a:spcPts val="600"/>
              </a:spcBef>
            </a:pPr>
            <a:r>
              <a:rPr lang="en-US" sz="1500" dirty="0" smtClean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aseline="0" dirty="0" smtClean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Sample picture courtesy of Bill Staples.</a:t>
            </a:r>
            <a:endParaRPr lang="en-US" sz="1500" dirty="0" smtClean="0">
              <a:solidFill>
                <a:prstClr val="white">
                  <a:lumMod val="50000"/>
                </a:prstClr>
              </a:solidFill>
              <a:latin typeface="Calibri Light" panose="020F03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75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6" presetClass="emph" presetSubtype="0" accel="50000" decel="50000" autoRev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3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00"/>
                            </p:stCondLst>
                            <p:childTnLst>
                              <p:par>
                                <p:cTn id="17" presetID="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 0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00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5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3.54167E-6 1.11111E-6 L -0.25 1.11111E-6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1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1">
        <p:tmplLst>
          <p:tmpl>
            <p:tnLst>
              <p:par>
                <p:cTn presetID="35" presetClass="path" presetSubtype="0" accel="50000" decel="50000" fill="hold" nodeType="withEffect">
                  <p:stCondLst>
                    <p:cond delay="1500"/>
                  </p:stCondLst>
                  <p:childTnLst>
                    <p:animMotion origin="layout" path="M -3.54167E-6 1.11111E-6 L -0.25 1.11111E-6 " pathEditMode="relative" rAng="0" ptsTypes="AA">
                      <p:cBhvr>
                        <p:cTn dur="1000" spd="-100000" fill="hold"/>
                        <p:tgtEl>
                          <p:spTgt spid="9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2500" y="0"/>
                    </p:animMotion>
                  </p:childTnLst>
                </p:cTn>
              </p:par>
            </p:tnLst>
          </p:tmpl>
        </p:tmplLst>
      </p:bldP>
      <p:bldP spid="6" grpId="0" animBg="1"/>
      <p:bldP spid="6" grpId="1" animBg="1"/>
      <p:bldP spid="6" grpId="2" animBg="1"/>
      <p:bldP spid="6" grpId="3" animBg="1"/>
      <p:bldP spid="6" grpId="4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5B0D3-E9C4-4790-9AFC-472238E9D978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04223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B39F-05CF-4198-9763-0EA4BE92E0D0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85800"/>
            <a:ext cx="88392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83838"/>
            <a:ext cx="88392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tx2">
                      <a:lumMod val="90000"/>
                    </a:schemeClr>
                  </a:solidFill>
                  <a:prstDash val="solid"/>
                </a:ln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08600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491D0-1B86-4F30-8D90-913BBBB0A4F2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89600" y="1600201"/>
            <a:ext cx="48768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48768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741587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FD5D4-22BE-49CA-89DE-DEB7778B4EA0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516912"/>
            <a:ext cx="5389033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5486400"/>
            <a:ext cx="5389033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516912"/>
            <a:ext cx="5386917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86400"/>
            <a:ext cx="5386917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279241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942CB-856E-4E4B-8C89-197AEAE66A5F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320"/>
            <a:ext cx="9960864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65416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5A565-20AE-4CD1-A4DD-E062216372E9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0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1981200"/>
            <a:ext cx="94488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69077-B497-459B-927D-21898BE78E1B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75264" y="6422065"/>
            <a:ext cx="1016000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599" y="214424"/>
            <a:ext cx="9448801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85528"/>
            <a:ext cx="94488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7488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20837" y="1019907"/>
            <a:ext cx="54864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422065"/>
            <a:ext cx="2844800" cy="365125"/>
          </a:xfrm>
        </p:spPr>
        <p:txBody>
          <a:bodyPr/>
          <a:lstStyle/>
          <a:p>
            <a:fld id="{E5371151-446F-4595-B3D3-21EF3A6E9BFE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08979" y="2998765"/>
            <a:ext cx="4071821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8976" y="1705709"/>
            <a:ext cx="4071824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16311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White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2">
              <a:lumMod val="75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0" name="Date Placeholder 9"/>
          <p:cNvSpPr>
            <a:spLocks noGrp="1"/>
          </p:cNvSpPr>
          <p:nvPr userDrawn="1">
            <p:ph type="dt" sz="half" idx="2"/>
          </p:nvPr>
        </p:nvSpPr>
        <p:spPr bwMode="invGray">
          <a:xfrm>
            <a:off x="609600" y="6422065"/>
            <a:ext cx="28448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fld id="{671E04DB-BE65-47F8-B877-7DBE6DFA71B8}" type="datetime1">
              <a:rPr lang="en-US" smtClean="0"/>
              <a:t>11/19/2016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 userDrawn="1">
            <p:ph type="ftr" sz="quarter" idx="3"/>
          </p:nvPr>
        </p:nvSpPr>
        <p:spPr bwMode="invGray">
          <a:xfrm>
            <a:off x="4165600" y="6422065"/>
            <a:ext cx="38608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 userDrawn="1">
            <p:ph type="sldNum" sz="quarter" idx="4"/>
          </p:nvPr>
        </p:nvSpPr>
        <p:spPr bwMode="invGray">
          <a:xfrm>
            <a:off x="10871200" y="6422065"/>
            <a:ext cx="1016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Text Placeholder 29"/>
          <p:cNvSpPr>
            <a:spLocks noGrp="1"/>
          </p:cNvSpPr>
          <p:nvPr userDrawn="1">
            <p:ph type="body" idx="1"/>
          </p:nvPr>
        </p:nvSpPr>
        <p:spPr>
          <a:xfrm>
            <a:off x="609600" y="1600201"/>
            <a:ext cx="995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9" name="Title Placeholder 8"/>
          <p:cNvSpPr>
            <a:spLocks noGrp="1"/>
          </p:cNvSpPr>
          <p:nvPr userDrawn="1">
            <p:ph type="title"/>
          </p:nvPr>
        </p:nvSpPr>
        <p:spPr>
          <a:xfrm>
            <a:off x="609600" y="274638"/>
            <a:ext cx="99568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9753600" y="0"/>
            <a:ext cx="24384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</p:spTree>
    <p:extLst>
      <p:ext uri="{BB962C8B-B14F-4D97-AF65-F5344CB8AC3E}">
        <p14:creationId xmlns:p14="http://schemas.microsoft.com/office/powerpoint/2010/main" val="34405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9668" y="1959521"/>
            <a:ext cx="8640064" cy="1105651"/>
          </a:xfrm>
        </p:spPr>
        <p:txBody>
          <a:bodyPr/>
          <a:lstStyle/>
          <a:p>
            <a:r>
              <a:rPr lang="en-US" dirty="0" smtClean="0"/>
              <a:t>Airline Reservation system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159160" y="4829577"/>
            <a:ext cx="47810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By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+mj-lt"/>
              </a:rPr>
              <a:t>Khush</a:t>
            </a:r>
            <a:r>
              <a:rPr lang="en-US" sz="2400" smtClean="0">
                <a:latin typeface="+mj-lt"/>
              </a:rPr>
              <a:t> </a:t>
            </a:r>
            <a:r>
              <a:rPr lang="en-US" sz="2400" smtClean="0">
                <a:latin typeface="+mj-lt"/>
              </a:rPr>
              <a:t>Patel    (</a:t>
            </a:r>
            <a:r>
              <a:rPr lang="en-US" sz="2400" dirty="0" smtClean="0">
                <a:latin typeface="+mj-lt"/>
              </a:rPr>
              <a:t>150121010</a:t>
            </a:r>
            <a:r>
              <a:rPr lang="en-US" sz="2400" b="1" u="sng" dirty="0" smtClean="0">
                <a:latin typeface="+mj-lt"/>
              </a:rPr>
              <a:t>31)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+mj-lt"/>
              </a:rPr>
              <a:t>Varun</a:t>
            </a:r>
            <a:r>
              <a:rPr lang="en-US" sz="2400" dirty="0" smtClean="0">
                <a:latin typeface="+mj-lt"/>
              </a:rPr>
              <a:t> Parekh (150121010</a:t>
            </a:r>
            <a:r>
              <a:rPr lang="en-US" sz="2400" b="1" u="sng" dirty="0" smtClean="0">
                <a:latin typeface="+mj-lt"/>
              </a:rPr>
              <a:t>21)</a:t>
            </a:r>
            <a:endParaRPr lang="en-IN" sz="2400" b="1" u="sng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0874" y="4829577"/>
            <a:ext cx="478104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+mj-lt"/>
              </a:rPr>
              <a:t>Prof. Sameer </a:t>
            </a:r>
            <a:r>
              <a:rPr lang="en-US" sz="2400" dirty="0" err="1" smtClean="0">
                <a:latin typeface="+mj-lt"/>
              </a:rPr>
              <a:t>Mansuri</a:t>
            </a:r>
            <a:endParaRPr lang="en-US" sz="2400" b="1" u="sng" dirty="0" smtClean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+mj-lt"/>
              </a:rPr>
              <a:t>Prof. </a:t>
            </a:r>
            <a:r>
              <a:rPr lang="en-US" sz="2400" dirty="0" err="1" smtClean="0">
                <a:latin typeface="+mj-lt"/>
              </a:rPr>
              <a:t>Prachi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err="1" smtClean="0">
                <a:latin typeface="+mj-lt"/>
              </a:rPr>
              <a:t>Pancholi</a:t>
            </a:r>
            <a:endParaRPr lang="en-US" sz="2400" dirty="0" smtClean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+mj-lt"/>
              </a:rPr>
              <a:t>Prof. </a:t>
            </a:r>
            <a:r>
              <a:rPr lang="en-US" sz="2400" dirty="0" err="1" smtClean="0">
                <a:latin typeface="+mj-lt"/>
              </a:rPr>
              <a:t>Loganathan</a:t>
            </a:r>
            <a:r>
              <a:rPr lang="en-US" sz="2400" dirty="0" smtClean="0">
                <a:latin typeface="+mj-lt"/>
              </a:rPr>
              <a:t> </a:t>
            </a:r>
            <a:endParaRPr lang="en-IN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612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application can be used in Smartphones. </a:t>
            </a:r>
          </a:p>
          <a:p>
            <a:r>
              <a:rPr lang="en-US" dirty="0" smtClean="0"/>
              <a:t>Minds to Market Strategy. </a:t>
            </a:r>
          </a:p>
          <a:p>
            <a:r>
              <a:rPr lang="en-US" dirty="0" smtClean="0"/>
              <a:t>Special reservation for Business Class. </a:t>
            </a:r>
          </a:p>
          <a:p>
            <a:r>
              <a:rPr lang="en-US" dirty="0" smtClean="0"/>
              <a:t>Choose able seats for  more comfortable journey.  </a:t>
            </a:r>
          </a:p>
          <a:p>
            <a:r>
              <a:rPr lang="en-US" dirty="0" smtClean="0"/>
              <a:t>Boarding Facility before 24 Hours. </a:t>
            </a:r>
          </a:p>
          <a:p>
            <a:r>
              <a:rPr lang="en-US" dirty="0" smtClean="0"/>
              <a:t>Pay as per your weight.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90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6081854" y="2986886"/>
            <a:ext cx="5244353" cy="1127312"/>
          </a:xfrm>
        </p:spPr>
        <p:txBody>
          <a:bodyPr/>
          <a:lstStyle/>
          <a:p>
            <a:r>
              <a:rPr lang="en-US" dirty="0" smtClean="0"/>
              <a:t>Thank You !!!!</a:t>
            </a:r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3378558" y="2438934"/>
            <a:ext cx="2275267" cy="2223217"/>
          </a:xfrm>
          <a:prstGeom prst="smileyFac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82290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 0  L -0.25 0  E" pathEditMode="relative" ptsTypes="">
                                      <p:cBhvr>
                                        <p:cTn id="9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</a:p>
          <a:p>
            <a:r>
              <a:rPr lang="en-US" dirty="0" smtClean="0"/>
              <a:t>What is ARS ?</a:t>
            </a:r>
          </a:p>
          <a:p>
            <a:r>
              <a:rPr lang="en-US" dirty="0" smtClean="0"/>
              <a:t>How it Works ?</a:t>
            </a:r>
          </a:p>
          <a:p>
            <a:r>
              <a:rPr lang="en-US" dirty="0" smtClean="0"/>
              <a:t>Technology	</a:t>
            </a:r>
          </a:p>
          <a:p>
            <a:r>
              <a:rPr lang="en-US" dirty="0" smtClean="0"/>
              <a:t>Features</a:t>
            </a:r>
          </a:p>
          <a:p>
            <a:r>
              <a:rPr lang="en-US" dirty="0" smtClean="0"/>
              <a:t>ER Diagram</a:t>
            </a:r>
          </a:p>
          <a:p>
            <a:r>
              <a:rPr lang="en-US" dirty="0" smtClean="0"/>
              <a:t>Future Scope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66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124755" y="2266682"/>
            <a:ext cx="9956800" cy="3820846"/>
          </a:xfrm>
        </p:spPr>
        <p:txBody>
          <a:bodyPr/>
          <a:lstStyle/>
          <a:p>
            <a:pPr marL="36576" indent="0" algn="ctr">
              <a:buNone/>
            </a:pPr>
            <a:r>
              <a:rPr lang="en-US" dirty="0" smtClean="0"/>
              <a:t>Main objective of this system is to provide Online Registration, Ticket Booking, Online Payment and Searching </a:t>
            </a:r>
            <a:r>
              <a:rPr lang="en-US" dirty="0"/>
              <a:t>F</a:t>
            </a:r>
            <a:r>
              <a:rPr lang="en-US" dirty="0" smtClean="0"/>
              <a:t>acility.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1267" y="596610"/>
            <a:ext cx="9956800" cy="1143000"/>
          </a:xfrm>
        </p:spPr>
        <p:txBody>
          <a:bodyPr/>
          <a:lstStyle/>
          <a:p>
            <a:pPr algn="ctr"/>
            <a:r>
              <a:rPr lang="en-US" dirty="0" smtClean="0"/>
              <a:t>Objective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58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ARS stands for Airline Reservation System which is a part of Computer Reservation System (CRS).</a:t>
            </a:r>
          </a:p>
          <a:p>
            <a:r>
              <a:rPr lang="en-US" dirty="0" smtClean="0"/>
              <a:t>It is not just a reservation system but a Global Distribution System which supports travel agencies and other distribution channels alike.</a:t>
            </a:r>
          </a:p>
          <a:p>
            <a:r>
              <a:rPr lang="en-US" dirty="0" smtClean="0"/>
              <a:t>This system provides a facility to ease the tension between agents and real time users.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ARS 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778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70986" y="2554199"/>
            <a:ext cx="5173014" cy="1143000"/>
          </a:xfrm>
        </p:spPr>
        <p:txBody>
          <a:bodyPr/>
          <a:lstStyle/>
          <a:p>
            <a:r>
              <a:rPr lang="en-US" dirty="0" smtClean="0"/>
              <a:t>How ARS works?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114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 ?</a:t>
            </a:r>
            <a:endParaRPr lang="en-US" dirty="0"/>
          </a:p>
        </p:txBody>
      </p:sp>
      <p:pic>
        <p:nvPicPr>
          <p:cNvPr id="5" name="Airline Reservation System Pro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0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Customers can choose from a large number of Airlines.</a:t>
            </a:r>
          </a:p>
          <a:p>
            <a:r>
              <a:rPr lang="en-US" dirty="0" smtClean="0"/>
              <a:t>Complete details regarding all the Flights.</a:t>
            </a:r>
          </a:p>
          <a:p>
            <a:r>
              <a:rPr lang="en-US" dirty="0" smtClean="0"/>
              <a:t>Easy to Getting details of flights.</a:t>
            </a:r>
          </a:p>
          <a:p>
            <a:r>
              <a:rPr lang="en-US" dirty="0"/>
              <a:t> </a:t>
            </a:r>
            <a:r>
              <a:rPr lang="en-US" dirty="0" smtClean="0"/>
              <a:t>User friendly modification so that user can easily interact. </a:t>
            </a:r>
          </a:p>
          <a:p>
            <a:r>
              <a:rPr lang="en-US" dirty="0" smtClean="0"/>
              <a:t>More efficient way to use all the details and your personal details are more secure.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42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67955" y="2798897"/>
            <a:ext cx="3099515" cy="1143000"/>
          </a:xfrm>
        </p:spPr>
        <p:txBody>
          <a:bodyPr/>
          <a:lstStyle/>
          <a:p>
            <a:r>
              <a:rPr lang="en-US" dirty="0" smtClean="0"/>
              <a:t>ER 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88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 Diagram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56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urn on investment of the recruiting process presentation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urn on investment of the recruiting process presentation" id="{D12A29A8-7F1C-4FA6-AA15-4EA8221E45B5}" vid="{E876C2F9-FA89-45B4-A16A-1449D5D52281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756AA02-1025-42B3-947D-D7D298381D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Recruiting process return on investment presentation</Template>
  <TotalTime>0</TotalTime>
  <Words>229</Words>
  <Application>Microsoft Office PowerPoint</Application>
  <PresentationFormat>Widescreen</PresentationFormat>
  <Paragraphs>44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Wingdings 2</vt:lpstr>
      <vt:lpstr>Return on investment of the recruiting process presentation</vt:lpstr>
      <vt:lpstr>Airline Reservation system</vt:lpstr>
      <vt:lpstr>Overview</vt:lpstr>
      <vt:lpstr>Objective</vt:lpstr>
      <vt:lpstr>What is ARS ? </vt:lpstr>
      <vt:lpstr>How ARS works?</vt:lpstr>
      <vt:lpstr>How it Works ?</vt:lpstr>
      <vt:lpstr>Features</vt:lpstr>
      <vt:lpstr>ER Diagram</vt:lpstr>
      <vt:lpstr>ER Diagram</vt:lpstr>
      <vt:lpstr>Future Scope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2016-10-26T13:41:10Z</dcterms:created>
  <dcterms:modified xsi:type="dcterms:W3CDTF">2016-11-19T05:26:51Z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TC034605479991</vt:lpwstr>
  </property>
</Properties>
</file>

<file path=docProps/thumbnail.jpeg>
</file>